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80" r:id="rId1"/>
  </p:sldMasterIdLst>
  <p:notesMasterIdLst>
    <p:notesMasterId r:id="rId27"/>
  </p:notesMasterIdLst>
  <p:handoutMasterIdLst>
    <p:handoutMasterId r:id="rId28"/>
  </p:handoutMasterIdLst>
  <p:sldIdLst>
    <p:sldId id="585" r:id="rId2"/>
    <p:sldId id="288" r:id="rId3"/>
    <p:sldId id="289" r:id="rId4"/>
    <p:sldId id="350" r:id="rId5"/>
    <p:sldId id="622" r:id="rId6"/>
    <p:sldId id="624" r:id="rId7"/>
    <p:sldId id="625" r:id="rId8"/>
    <p:sldId id="629" r:id="rId9"/>
    <p:sldId id="630" r:id="rId10"/>
    <p:sldId id="621" r:id="rId11"/>
    <p:sldId id="634" r:id="rId12"/>
    <p:sldId id="635" r:id="rId13"/>
    <p:sldId id="593" r:id="rId14"/>
    <p:sldId id="632" r:id="rId15"/>
    <p:sldId id="523" r:id="rId16"/>
    <p:sldId id="524" r:id="rId17"/>
    <p:sldId id="637" r:id="rId18"/>
    <p:sldId id="440" r:id="rId19"/>
    <p:sldId id="432" r:id="rId20"/>
    <p:sldId id="636" r:id="rId21"/>
    <p:sldId id="638" r:id="rId22"/>
    <p:sldId id="494" r:id="rId23"/>
    <p:sldId id="476" r:id="rId24"/>
    <p:sldId id="529" r:id="rId25"/>
    <p:sldId id="639" r:id="rId26"/>
  </p:sldIdLst>
  <p:sldSz cx="9906000" cy="6858000" type="A4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395288" indent="61913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790575" indent="123825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185863" indent="185738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581150" indent="247650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9999"/>
    <a:srgbClr val="006666"/>
    <a:srgbClr val="D6FCE2"/>
    <a:srgbClr val="990099"/>
    <a:srgbClr val="CCFFFF"/>
    <a:srgbClr val="E7FFFF"/>
    <a:srgbClr val="000000"/>
    <a:srgbClr val="F3D3FD"/>
    <a:srgbClr val="FAE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535" autoAdjust="0"/>
  </p:normalViewPr>
  <p:slideViewPr>
    <p:cSldViewPr>
      <p:cViewPr varScale="1">
        <p:scale>
          <a:sx n="99" d="100"/>
          <a:sy n="99" d="100"/>
        </p:scale>
        <p:origin x="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699798061653278"/>
          <c:y val="4.1499357214277808E-3"/>
        </c:manualLayout>
      </c:layout>
      <c:overlay val="0"/>
    </c:title>
    <c:autoTitleDeleted val="0"/>
    <c:view3D>
      <c:rotX val="30"/>
      <c:rotY val="22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04594914290568"/>
          <c:y val="0.13936626089164741"/>
          <c:w val="0.62164105949015813"/>
          <c:h val="0.83842747631215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9207370143783101"/>
                  <c:y val="6.22568093385221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699439473407847E-2"/>
                  <c:y val="-4.28052330034621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897210983064979"/>
                  <c:y val="-5.5531930104067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98402.6</c:v>
                </c:pt>
                <c:pt idx="1">
                  <c:v>18684.5</c:v>
                </c:pt>
                <c:pt idx="2">
                  <c:v>207081.2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55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22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900586420863057"/>
          <c:y val="0.16960099671465068"/>
          <c:w val="0.60919151131751781"/>
          <c:h val="0.81827089725701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5339076205217939E-3"/>
                  <c:y val="6.222764083577402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838841782989189E-3"/>
                  <c:y val="-6.494796258575785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6,4 %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64046481370621E-2"/>
                  <c:y val="-8.84541035797252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108227.1</c:v>
                </c:pt>
                <c:pt idx="1">
                  <c:v>18684.5</c:v>
                </c:pt>
                <c:pt idx="2">
                  <c:v>166348.9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55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225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900579829755564"/>
          <c:y val="0.16960099671465068"/>
          <c:w val="0.60919151131751781"/>
          <c:h val="0.81827089725701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5339076205217939E-3"/>
                  <c:y val="6.22276408357740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838841782989189E-3"/>
                  <c:y val="-6.49479625857578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64046481370621E-2"/>
                  <c:y val="-8.845410357972524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110066.3</c:v>
                </c:pt>
                <c:pt idx="1">
                  <c:v>18684.5</c:v>
                </c:pt>
                <c:pt idx="2">
                  <c:v>164869.70000000001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558">
          <a:noFill/>
        </a:ln>
      </c:spPr>
    </c:plotArea>
    <c:legend>
      <c:legendPos val="b"/>
      <c:layout>
        <c:manualLayout>
          <c:xMode val="edge"/>
          <c:yMode val="edge"/>
          <c:x val="2.4153299206070952E-3"/>
          <c:y val="0.18770548128397929"/>
          <c:w val="0.28969217095536398"/>
          <c:h val="0.62939303040405103"/>
        </c:manualLayout>
      </c:layout>
      <c:overlay val="0"/>
      <c:txPr>
        <a:bodyPr/>
        <a:lstStyle/>
        <a:p>
          <a:pPr>
            <a:defRPr sz="1242" b="1" i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566B9-8AF9-49FF-A7FD-B6A95AA66BE3}" type="doc">
      <dgm:prSet loTypeId="urn:microsoft.com/office/officeart/2005/8/layout/radial1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EE305AB-AB86-404C-A853-187AB3A907E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CBD1BDF-A47A-47F9-A7D2-6FC1D6AF6712}" type="parTrans" cxnId="{0BA00CC7-B297-4596-872A-9AFE31CCCC9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A49604-F2D5-49FD-9637-80BDE1C77B05}" type="sibTrans" cxnId="{0BA00CC7-B297-4596-872A-9AFE31CCCC9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E1F2C1-AFDD-4CF1-9FCE-D820A8947D6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Налоговые 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D73F25-CA67-4FA5-92CA-0E62CD8FB4D4}" type="parTrans" cxnId="{D0E57371-C27D-4C64-88FA-EF47637787B7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FADD10C5-D981-4E1E-81FE-396EFF43C9F8}" type="sibTrans" cxnId="{D0E57371-C27D-4C64-88FA-EF47637787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374A7-F084-4944-852A-744EE5F45CF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Неналоговые 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E0081A-663C-411E-A9EB-6447B611D176}" type="parTrans" cxnId="{3822546C-8505-4109-B214-F560FEEE7F3A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BA38C1AE-BD98-4A69-A0B8-57F0F5E92355}" type="sibTrans" cxnId="{3822546C-8505-4109-B214-F560FEEE7F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212507-F787-434B-9F7C-2B09D84B9F0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FAF67A9-1FCB-4F6E-A93F-4D5C952A315A}" type="parTrans" cxnId="{9CAF42C0-CE97-40BD-B740-1B475C842835}">
      <dgm:prSet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ACF06FD0-A2DA-4605-A4BE-C20C10B7DD2A}" type="sibTrans" cxnId="{9CAF42C0-CE97-40BD-B740-1B475C8428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B86580-581F-4DBB-92F1-F651EA9D1168}" type="pres">
      <dgm:prSet presAssocID="{C7F566B9-8AF9-49FF-A7FD-B6A95AA66B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07B1B-C423-48CF-958D-3A3807B0840E}" type="pres">
      <dgm:prSet presAssocID="{8EE305AB-AB86-404C-A853-187AB3A907E4}" presName="centerShape" presStyleLbl="node0" presStyleIdx="0" presStyleCnt="1"/>
      <dgm:spPr/>
      <dgm:t>
        <a:bodyPr/>
        <a:lstStyle/>
        <a:p>
          <a:endParaRPr lang="ru-RU"/>
        </a:p>
      </dgm:t>
    </dgm:pt>
    <dgm:pt modelId="{460E453D-92F3-4E76-B697-18ACC2757C2E}" type="pres">
      <dgm:prSet presAssocID="{44D73F25-CA67-4FA5-92CA-0E62CD8FB4D4}" presName="Name9" presStyleLbl="parChTrans1D2" presStyleIdx="0" presStyleCnt="3"/>
      <dgm:spPr/>
      <dgm:t>
        <a:bodyPr/>
        <a:lstStyle/>
        <a:p>
          <a:endParaRPr lang="ru-RU"/>
        </a:p>
      </dgm:t>
    </dgm:pt>
    <dgm:pt modelId="{E84C79FF-9EF2-46D6-833F-0EF09E2697E6}" type="pres">
      <dgm:prSet presAssocID="{44D73F25-CA67-4FA5-92CA-0E62CD8FB4D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EC96C9E-4855-4B91-B03C-BE3F531F93CE}" type="pres">
      <dgm:prSet presAssocID="{EAE1F2C1-AFDD-4CF1-9FCE-D820A8947D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C1BD4-5CEC-4953-84EB-D3B7C1F328EC}" type="pres">
      <dgm:prSet presAssocID="{34E0081A-663C-411E-A9EB-6447B611D176}" presName="Name9" presStyleLbl="parChTrans1D2" presStyleIdx="1" presStyleCnt="3"/>
      <dgm:spPr/>
      <dgm:t>
        <a:bodyPr/>
        <a:lstStyle/>
        <a:p>
          <a:endParaRPr lang="ru-RU"/>
        </a:p>
      </dgm:t>
    </dgm:pt>
    <dgm:pt modelId="{2A9AD493-18DF-42B7-8E1E-A7799D9B1FD9}" type="pres">
      <dgm:prSet presAssocID="{34E0081A-663C-411E-A9EB-6447B611D1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4E149BB-7D7B-4A63-B28D-BC546C6741D3}" type="pres">
      <dgm:prSet presAssocID="{4A4374A7-F084-4944-852A-744EE5F45C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3475A-D1D1-4EA0-BFE9-6578DF1DA1C8}" type="pres">
      <dgm:prSet presAssocID="{9FAF67A9-1FCB-4F6E-A93F-4D5C952A315A}" presName="Name9" presStyleLbl="parChTrans1D2" presStyleIdx="2" presStyleCnt="3"/>
      <dgm:spPr/>
      <dgm:t>
        <a:bodyPr/>
        <a:lstStyle/>
        <a:p>
          <a:endParaRPr lang="ru-RU"/>
        </a:p>
      </dgm:t>
    </dgm:pt>
    <dgm:pt modelId="{45FF75B3-7BDF-470F-BCA5-55CE838E21FB}" type="pres">
      <dgm:prSet presAssocID="{9FAF67A9-1FCB-4F6E-A93F-4D5C952A315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66EBE4A-7A86-49AC-8E85-48C827234E07}" type="pres">
      <dgm:prSet presAssocID="{EF212507-F787-434B-9F7C-2B09D84B9F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36C0C-0B9A-4256-A107-3A2826EA1DF2}" type="presOf" srcId="{EF212507-F787-434B-9F7C-2B09D84B9F0B}" destId="{666EBE4A-7A86-49AC-8E85-48C827234E07}" srcOrd="0" destOrd="0" presId="urn:microsoft.com/office/officeart/2005/8/layout/radial1"/>
    <dgm:cxn modelId="{9CAF42C0-CE97-40BD-B740-1B475C842835}" srcId="{8EE305AB-AB86-404C-A853-187AB3A907E4}" destId="{EF212507-F787-434B-9F7C-2B09D84B9F0B}" srcOrd="2" destOrd="0" parTransId="{9FAF67A9-1FCB-4F6E-A93F-4D5C952A315A}" sibTransId="{ACF06FD0-A2DA-4605-A4BE-C20C10B7DD2A}"/>
    <dgm:cxn modelId="{7166BB4A-E5EA-4AFA-BEBE-5FAA3AFD5CC3}" type="presOf" srcId="{44D73F25-CA67-4FA5-92CA-0E62CD8FB4D4}" destId="{E84C79FF-9EF2-46D6-833F-0EF09E2697E6}" srcOrd="1" destOrd="0" presId="urn:microsoft.com/office/officeart/2005/8/layout/radial1"/>
    <dgm:cxn modelId="{FAD1A0FC-46A3-408B-8A60-CDC43BD243C4}" type="presOf" srcId="{C7F566B9-8AF9-49FF-A7FD-B6A95AA66BE3}" destId="{CDB86580-581F-4DBB-92F1-F651EA9D1168}" srcOrd="0" destOrd="0" presId="urn:microsoft.com/office/officeart/2005/8/layout/radial1"/>
    <dgm:cxn modelId="{3822546C-8505-4109-B214-F560FEEE7F3A}" srcId="{8EE305AB-AB86-404C-A853-187AB3A907E4}" destId="{4A4374A7-F084-4944-852A-744EE5F45CF4}" srcOrd="1" destOrd="0" parTransId="{34E0081A-663C-411E-A9EB-6447B611D176}" sibTransId="{BA38C1AE-BD98-4A69-A0B8-57F0F5E92355}"/>
    <dgm:cxn modelId="{0D95CE55-FF6B-4F81-AE19-37E4140573A3}" type="presOf" srcId="{34E0081A-663C-411E-A9EB-6447B611D176}" destId="{2A9AD493-18DF-42B7-8E1E-A7799D9B1FD9}" srcOrd="1" destOrd="0" presId="urn:microsoft.com/office/officeart/2005/8/layout/radial1"/>
    <dgm:cxn modelId="{9D3F5A37-9D1B-4CC8-8447-3B3B45B3089C}" type="presOf" srcId="{44D73F25-CA67-4FA5-92CA-0E62CD8FB4D4}" destId="{460E453D-92F3-4E76-B697-18ACC2757C2E}" srcOrd="0" destOrd="0" presId="urn:microsoft.com/office/officeart/2005/8/layout/radial1"/>
    <dgm:cxn modelId="{360AEC3D-83C1-4639-977D-12962CBDB9CE}" type="presOf" srcId="{34E0081A-663C-411E-A9EB-6447B611D176}" destId="{5CBC1BD4-5CEC-4953-84EB-D3B7C1F328EC}" srcOrd="0" destOrd="0" presId="urn:microsoft.com/office/officeart/2005/8/layout/radial1"/>
    <dgm:cxn modelId="{D0E57371-C27D-4C64-88FA-EF47637787B7}" srcId="{8EE305AB-AB86-404C-A853-187AB3A907E4}" destId="{EAE1F2C1-AFDD-4CF1-9FCE-D820A8947D6C}" srcOrd="0" destOrd="0" parTransId="{44D73F25-CA67-4FA5-92CA-0E62CD8FB4D4}" sibTransId="{FADD10C5-D981-4E1E-81FE-396EFF43C9F8}"/>
    <dgm:cxn modelId="{66E46685-A20E-42D4-91D9-2F1A0295175B}" type="presOf" srcId="{9FAF67A9-1FCB-4F6E-A93F-4D5C952A315A}" destId="{17F3475A-D1D1-4EA0-BFE9-6578DF1DA1C8}" srcOrd="0" destOrd="0" presId="urn:microsoft.com/office/officeart/2005/8/layout/radial1"/>
    <dgm:cxn modelId="{EF08C682-E5C6-407A-8A71-BD13F4E1804A}" type="presOf" srcId="{4A4374A7-F084-4944-852A-744EE5F45CF4}" destId="{B4E149BB-7D7B-4A63-B28D-BC546C6741D3}" srcOrd="0" destOrd="0" presId="urn:microsoft.com/office/officeart/2005/8/layout/radial1"/>
    <dgm:cxn modelId="{823A71E6-B5C0-44CC-81CB-403F1073F417}" type="presOf" srcId="{9FAF67A9-1FCB-4F6E-A93F-4D5C952A315A}" destId="{45FF75B3-7BDF-470F-BCA5-55CE838E21FB}" srcOrd="1" destOrd="0" presId="urn:microsoft.com/office/officeart/2005/8/layout/radial1"/>
    <dgm:cxn modelId="{A121F96D-D0F8-48ED-8D23-1C6AD73079CC}" type="presOf" srcId="{EAE1F2C1-AFDD-4CF1-9FCE-D820A8947D6C}" destId="{6EC96C9E-4855-4B91-B03C-BE3F531F93CE}" srcOrd="0" destOrd="0" presId="urn:microsoft.com/office/officeart/2005/8/layout/radial1"/>
    <dgm:cxn modelId="{AF4F693A-E169-4725-9564-E3DDD27B8494}" type="presOf" srcId="{8EE305AB-AB86-404C-A853-187AB3A907E4}" destId="{4ED07B1B-C423-48CF-958D-3A3807B0840E}" srcOrd="0" destOrd="0" presId="urn:microsoft.com/office/officeart/2005/8/layout/radial1"/>
    <dgm:cxn modelId="{0BA00CC7-B297-4596-872A-9AFE31CCCC98}" srcId="{C7F566B9-8AF9-49FF-A7FD-B6A95AA66BE3}" destId="{8EE305AB-AB86-404C-A853-187AB3A907E4}" srcOrd="0" destOrd="0" parTransId="{DCBD1BDF-A47A-47F9-A7D2-6FC1D6AF6712}" sibTransId="{CBA49604-F2D5-49FD-9637-80BDE1C77B05}"/>
    <dgm:cxn modelId="{35E2E255-50E1-4A5C-9BDB-919FB25FBA10}" type="presParOf" srcId="{CDB86580-581F-4DBB-92F1-F651EA9D1168}" destId="{4ED07B1B-C423-48CF-958D-3A3807B0840E}" srcOrd="0" destOrd="0" presId="urn:microsoft.com/office/officeart/2005/8/layout/radial1"/>
    <dgm:cxn modelId="{A9C4BE3B-703A-40BE-8EFD-8493465B1ED4}" type="presParOf" srcId="{CDB86580-581F-4DBB-92F1-F651EA9D1168}" destId="{460E453D-92F3-4E76-B697-18ACC2757C2E}" srcOrd="1" destOrd="0" presId="urn:microsoft.com/office/officeart/2005/8/layout/radial1"/>
    <dgm:cxn modelId="{3B317CDD-0D1C-46DA-864E-4D66E00745E8}" type="presParOf" srcId="{460E453D-92F3-4E76-B697-18ACC2757C2E}" destId="{E84C79FF-9EF2-46D6-833F-0EF09E2697E6}" srcOrd="0" destOrd="0" presId="urn:microsoft.com/office/officeart/2005/8/layout/radial1"/>
    <dgm:cxn modelId="{E846E167-2C4F-4710-A330-575619BB84A2}" type="presParOf" srcId="{CDB86580-581F-4DBB-92F1-F651EA9D1168}" destId="{6EC96C9E-4855-4B91-B03C-BE3F531F93CE}" srcOrd="2" destOrd="0" presId="urn:microsoft.com/office/officeart/2005/8/layout/radial1"/>
    <dgm:cxn modelId="{B818365F-DA4F-4C4E-B89C-9F95B7EE4A3A}" type="presParOf" srcId="{CDB86580-581F-4DBB-92F1-F651EA9D1168}" destId="{5CBC1BD4-5CEC-4953-84EB-D3B7C1F328EC}" srcOrd="3" destOrd="0" presId="urn:microsoft.com/office/officeart/2005/8/layout/radial1"/>
    <dgm:cxn modelId="{38A8D40A-9E99-4BD0-A82C-B2C63E0A4AB3}" type="presParOf" srcId="{5CBC1BD4-5CEC-4953-84EB-D3B7C1F328EC}" destId="{2A9AD493-18DF-42B7-8E1E-A7799D9B1FD9}" srcOrd="0" destOrd="0" presId="urn:microsoft.com/office/officeart/2005/8/layout/radial1"/>
    <dgm:cxn modelId="{9D534776-2376-41BD-8F95-E5E2D1FB2C56}" type="presParOf" srcId="{CDB86580-581F-4DBB-92F1-F651EA9D1168}" destId="{B4E149BB-7D7B-4A63-B28D-BC546C6741D3}" srcOrd="4" destOrd="0" presId="urn:microsoft.com/office/officeart/2005/8/layout/radial1"/>
    <dgm:cxn modelId="{8EF9B7D9-4208-4640-AAE2-921E22A64962}" type="presParOf" srcId="{CDB86580-581F-4DBB-92F1-F651EA9D1168}" destId="{17F3475A-D1D1-4EA0-BFE9-6578DF1DA1C8}" srcOrd="5" destOrd="0" presId="urn:microsoft.com/office/officeart/2005/8/layout/radial1"/>
    <dgm:cxn modelId="{1FE251AB-656A-4953-A02E-822A055DD92C}" type="presParOf" srcId="{17F3475A-D1D1-4EA0-BFE9-6578DF1DA1C8}" destId="{45FF75B3-7BDF-470F-BCA5-55CE838E21FB}" srcOrd="0" destOrd="0" presId="urn:microsoft.com/office/officeart/2005/8/layout/radial1"/>
    <dgm:cxn modelId="{6267E976-A10D-42E9-876F-2C1E3D020EFB}" type="presParOf" srcId="{CDB86580-581F-4DBB-92F1-F651EA9D1168}" destId="{666EBE4A-7A86-49AC-8E85-48C827234E0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1322AC-13A9-4115-BB9D-EBBF6F07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30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6125"/>
            <a:ext cx="538797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727103"/>
            <a:ext cx="5487041" cy="44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B5B7E5-A67B-4676-82D0-22E29C846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4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3952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790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1858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581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1977109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72530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67952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63374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3584CDF9-4596-41F4-B8D7-CEB19ADB434E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8</a:t>
            </a:fld>
            <a:endParaRPr lang="ru-RU" altLang="ru-RU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4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55B5D22A-46D9-4886-B825-CF790F9F3E1D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9</a:t>
            </a:fld>
            <a:endParaRPr lang="ru-RU" altLang="ru-RU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2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E28A0FF4-ED0B-4080-8856-30F6669CC618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12</a:t>
            </a:fld>
            <a:endParaRPr lang="ru-RU" altLang="ru-RU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7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5B26195-9C8F-4489-93EC-CB94A7DBFFC4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14</a:t>
            </a:fld>
            <a:endParaRPr lang="ru-RU" altLang="ru-RU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0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F0078B3-F8A1-4873-A0B7-14C035F1D90D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17</a:t>
            </a:fld>
            <a:endParaRPr lang="ru-RU" altLang="ru-RU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1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FDC4E4DA-5072-4CEF-9EBE-CB127A50CDCC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20</a:t>
            </a:fld>
            <a:endParaRPr lang="ru-RU" altLang="ru-RU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15F13558-7C6E-480A-942C-32269892D57C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21</a:t>
            </a:fld>
            <a:endParaRPr lang="ru-RU" altLang="ru-RU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3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AE4527FA-5D6D-49D3-A262-F498435FAE0E}" type="slidenum">
              <a:rPr lang="ru-RU" altLang="ru-RU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25</a:t>
            </a:fld>
            <a:endParaRPr lang="ru-RU" altLang="ru-RU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509588"/>
            <a:ext cx="5360987" cy="37115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1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>
              <a:defRPr/>
            </a:pPr>
            <a:fld id="{01F27878-D8C4-4044-B99C-469BDC50C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FE536-51B5-4993-BE71-7CB2C10AB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8999-86EC-4F4C-B6E9-14A3CF66C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4856"/>
            <a:ext cx="89154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2" y="1600876"/>
            <a:ext cx="89154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F795-6DF9-4D92-9C3D-6BB881D0EFC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E67F-B110-4AA6-8AFF-9E8C89A4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>
              <a:defRPr/>
            </a:pPr>
            <a:fld id="{1936E6DE-5DE9-4A07-ABBF-002F716A4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02B3-C55A-4A84-93AE-3F8B8389B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860F-81A2-4F1E-9CCC-32540E129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459A622-C7CB-414E-9B2E-3B569F135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6947A8-C9E9-4740-AF00-91A8D5315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63D81B-EF11-4337-9FFF-3C1CA8573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3" r:id="rId12"/>
    <p:sldLayoutId id="2147483798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3.jpeg"/><Relationship Id="rId10" Type="http://schemas.microsoft.com/office/2007/relationships/diagramDrawing" Target="../diagrams/drawing1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F9E42F09B863E38EBCE8F4CCF5694EBE247709AFE9E2B0AD88EAF1550h2J2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00759" y="2"/>
            <a:ext cx="6660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4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73" y="980729"/>
            <a:ext cx="9433048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600" i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решению Собрания  депутатов Бунинского сельсовета Солнцевского  района Курской области «Об бюджете муниципального  образования  «Бунинский сельсовет»  Солнцевского района  Курской области на 2019 год и на плановый период 2020 и 2021  годов» от 17.12.2018г №</a:t>
            </a:r>
            <a:r>
              <a:rPr lang="ru-RU" sz="1600" i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11/42</a:t>
            </a:r>
          </a:p>
          <a:p>
            <a:endParaRPr lang="ru-RU" dirty="0"/>
          </a:p>
        </p:txBody>
      </p:sp>
      <p:pic>
        <p:nvPicPr>
          <p:cNvPr id="19" name="Рисунок 18" descr="IMG_41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610" y="1853115"/>
            <a:ext cx="4896544" cy="19175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 descr="IMG_4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833" y="5157195"/>
            <a:ext cx="2356656" cy="14865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Рисунок 21" descr="kurskaya_co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30" y="3789042"/>
            <a:ext cx="1500198" cy="1269997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23" name="Picture 14" descr="RUS_35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14752"/>
            <a:ext cx="35012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11166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92" y="1643050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1\Documents\Кузьминов А.Н\ДОКУМЕНТЫ\Кузьминов А.Н\ФОТО РАБОТА\ООО ПРАВДА\P11902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68" y="3714752"/>
            <a:ext cx="298607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 три года- очередной финансовый и  плановый период</a:t>
            </a:r>
          </a:p>
        </p:txBody>
      </p:sp>
      <p:grpSp>
        <p:nvGrpSpPr>
          <p:cNvPr id="2" name="Organization Chart 20"/>
          <p:cNvGrpSpPr>
            <a:grpSpLocks/>
          </p:cNvGrpSpPr>
          <p:nvPr/>
        </p:nvGrpSpPr>
        <p:grpSpPr bwMode="auto">
          <a:xfrm>
            <a:off x="507339" y="1557338"/>
            <a:ext cx="8893042" cy="4464050"/>
            <a:chOff x="272" y="999"/>
            <a:chExt cx="3855" cy="720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875" y="611"/>
              <a:ext cx="144" cy="1496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377" y="1109"/>
              <a:ext cx="144" cy="499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79" y="1110"/>
              <a:ext cx="144" cy="497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80" y="611"/>
              <a:ext cx="144" cy="1495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1767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Составление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проекта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бюджета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основывается на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Бюджетном послании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Президента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Российской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Федерации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1269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Прогнозе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социально-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экономического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р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Солнцевского района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Курской области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266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Основных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направлениях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бюджетной 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налоговой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п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олитики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Бунинского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b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сельсовета 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Солнцевского района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Курской области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3263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Муниципальных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Программах Бунинского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6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с</a:t>
              </a:r>
              <a:r>
                <a:rPr lang="ru-RU" altLang="ru-RU" sz="1600" b="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ельсовета 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Солнцевского района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Курской области</a:t>
              </a:r>
            </a:p>
          </p:txBody>
        </p:sp>
      </p:grp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232173" y="214313"/>
          <a:ext cx="9507173" cy="6286519"/>
        </p:xfrm>
        <a:graphic>
          <a:graphicData uri="http://schemas.openxmlformats.org/drawingml/2006/table">
            <a:tbl>
              <a:tblPr/>
              <a:tblGrid>
                <a:gridCol w="4791631"/>
                <a:gridCol w="912692"/>
                <a:gridCol w="912692"/>
                <a:gridCol w="988750"/>
                <a:gridCol w="591459"/>
                <a:gridCol w="397291"/>
                <a:gridCol w="277924"/>
                <a:gridCol w="634734"/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2017г(отчет)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2018г (отчет)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73657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76640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80408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84411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89492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1614,2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1683,9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1759,4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1846,2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404,8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399,4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718327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758265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778673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801407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825873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24434,9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25180,2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25905,3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26696,2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16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общественного  питания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426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09626" y="369889"/>
            <a:ext cx="8715375" cy="1582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ОСНОВНЫЕ ХАРАКТЕРИСТИКИ БЮДЖЕТА МУНИЦИПАЛЬНОГО ОБРАЗОВАНИЯ </a:t>
            </a:r>
            <a:r>
              <a:rPr lang="ru-RU" altLang="ru-RU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«БУНИНСКИЙ  </a:t>
            </a:r>
            <a: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СЕЛЬСОВЕТ"</a:t>
            </a:r>
            <a: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СОЛНЦЕВСКОГО РАЙОНА НА 2019 ГОД </a:t>
            </a:r>
            <a:b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НА ПЛАНОВЫЙ ПЕРИОД 2020 и 2021 ГОДОВ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23850" y="47815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32661"/>
              </p:ext>
            </p:extLst>
          </p:nvPr>
        </p:nvGraphicFramePr>
        <p:xfrm>
          <a:off x="666751" y="2000250"/>
          <a:ext cx="8645525" cy="4572000"/>
        </p:xfrm>
        <a:graphic>
          <a:graphicData uri="http://schemas.openxmlformats.org/drawingml/2006/table">
            <a:tbl>
              <a:tblPr/>
              <a:tblGrid>
                <a:gridCol w="3271838"/>
                <a:gridCol w="1760537"/>
                <a:gridCol w="1955800"/>
                <a:gridCol w="165735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Наименование показателя</a:t>
                      </a:r>
                    </a:p>
                  </a:txBody>
                  <a:tcPr marL="90000" marR="90000" marT="58140" marB="46800" anchor="ctr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2019 год</a:t>
                      </a:r>
                    </a:p>
                  </a:txBody>
                  <a:tcPr marL="90000" marR="90000" marT="5814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2020 год</a:t>
                      </a:r>
                    </a:p>
                  </a:txBody>
                  <a:tcPr marL="90000" marR="90000" marT="581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2021 год</a:t>
                      </a:r>
                    </a:p>
                  </a:txBody>
                  <a:tcPr marL="90000" marR="90000" marT="5814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Доходы</a:t>
                      </a:r>
                    </a:p>
                  </a:txBody>
                  <a:tcPr marL="90000" marR="90000" marT="56880" marB="46800" anchor="ctr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3415.8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2158.6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2133.6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Расходы</a:t>
                      </a:r>
                    </a:p>
                  </a:txBody>
                  <a:tcPr marL="90000" marR="90000" marT="56880" marB="46800" anchor="ctr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3415.6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2158.6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2133.6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Дефицит(-)/Профицит(+)</a:t>
                      </a:r>
                    </a:p>
                  </a:txBody>
                  <a:tcPr marL="90000" marR="90000" marT="56880" marB="46800" anchor="ctr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4" name="Rectangle 60"/>
          <p:cNvSpPr>
            <a:spLocks noChangeArrowheads="1"/>
          </p:cNvSpPr>
          <p:nvPr/>
        </p:nvSpPr>
        <p:spPr bwMode="auto">
          <a:xfrm>
            <a:off x="5961064" y="2273411"/>
            <a:ext cx="1728787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584178776"/>
      </p:ext>
    </p:extLst>
  </p:cSld>
  <p:clrMapOvr>
    <a:masterClrMapping/>
  </p:clrMapOvr>
  <p:transition advTm="1126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a7b1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9024" y="2132856"/>
            <a:ext cx="1800200" cy="1732693"/>
          </a:xfrm>
          <a:prstGeom prst="rect">
            <a:avLst/>
          </a:prstGeom>
        </p:spPr>
      </p:pic>
      <p:pic>
        <p:nvPicPr>
          <p:cNvPr id="18" name="Рисунок 17" descr="a7b1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720752" y="2132856"/>
            <a:ext cx="1795524" cy="1728192"/>
          </a:xfrm>
          <a:prstGeom prst="rect">
            <a:avLst/>
          </a:prstGeom>
        </p:spPr>
      </p:pic>
      <p:pic>
        <p:nvPicPr>
          <p:cNvPr id="16" name="Рисунок 15" descr="3191_pravila_nachisleniya_i_vyplata_prem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848" y="5299893"/>
            <a:ext cx="2756374" cy="1558107"/>
          </a:xfrm>
          <a:prstGeom prst="rect">
            <a:avLst/>
          </a:prstGeom>
        </p:spPr>
      </p:pic>
      <p:pic>
        <p:nvPicPr>
          <p:cNvPr id="15" name="Рисунок 14" descr="6f47d3a9c78d28cd67e19cab8eb1a67d07d67f57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80" y="5661248"/>
            <a:ext cx="1728192" cy="1036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488" y="0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1076" name="Picture 4" descr="http://officevp.sfs.gov.ua/data/material/000/184/251922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908720"/>
            <a:ext cx="2448272" cy="128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6321152" y="908720"/>
            <a:ext cx="2880320" cy="1368152"/>
          </a:xfrm>
          <a:prstGeom prst="wedgeEllipseCallout">
            <a:avLst>
              <a:gd name="adj1" fmla="val -65146"/>
              <a:gd name="adj2" fmla="val 2838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налогов и сборов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681192" y="2996952"/>
            <a:ext cx="2880320" cy="1440160"/>
          </a:xfrm>
          <a:prstGeom prst="wedgeEllipseCallout">
            <a:avLst>
              <a:gd name="adj1" fmla="val -35053"/>
              <a:gd name="adj2" fmla="val 520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 и природных ресурсов, штрафы, санкции </a:t>
            </a:r>
            <a:endParaRPr lang="ru-RU" sz="1400" dirty="0" smtClean="0"/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00472" y="2924944"/>
            <a:ext cx="2880320" cy="1512168"/>
          </a:xfrm>
          <a:prstGeom prst="wedgeEllipseCallout">
            <a:avLst>
              <a:gd name="adj1" fmla="val 23480"/>
              <a:gd name="adj2" fmla="val 618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федерального бюджета, поступления от государственных (муниципальных организаций, а также перечисления физических и юридических лиц</a:t>
            </a:r>
            <a:endParaRPr lang="ru-RU" sz="1100" dirty="0" smtClean="0"/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848544" y="836712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295400" y="11588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ДОХОДЫ БЮДЖЕТА</a:t>
            </a:r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3513139" y="1341439"/>
            <a:ext cx="2778125" cy="25161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100000">
                <a:srgbClr val="3366FF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u="sng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ДОХОДЫ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u="sng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БЮДЖЕТА</a:t>
            </a:r>
            <a:r>
              <a:rPr lang="ru-RU" altLang="ru-RU" sz="12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безвозмездные и безвозвратные поступления денежных средств в бюджет </a:t>
            </a: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776289" y="1125538"/>
            <a:ext cx="2555875" cy="255905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D6E0FF"/>
              </a:gs>
            </a:gsLst>
            <a:lin ang="27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u="sng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НАЛОГОВЫЕ ДОХОДЫ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поступления от уплаты налогов, установленных Налоговым кодексом Российской Федерации, например: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- земельный налог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-налог на имущество физических лиц;</a:t>
            </a:r>
          </a:p>
          <a:p>
            <a:pPr algn="ctr" eaLnBrk="1" hangingPunct="1">
              <a:spcBef>
                <a:spcPct val="0"/>
              </a:spcBef>
              <a:buClr>
                <a:srgbClr val="7030A0"/>
              </a:buClr>
              <a:buFont typeface="Georgia" panose="02040502050405020303" pitchFamily="18" charset="0"/>
              <a:buChar char="-"/>
            </a:pPr>
            <a:r>
              <a:rPr lang="ru-RU" altLang="ru-RU" sz="110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государственная пошлина;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>
                <a:solidFill>
                  <a:srgbClr val="7030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- другие.</a:t>
            </a:r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6596063" y="1268413"/>
            <a:ext cx="2786062" cy="2946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00FF"/>
              </a:gs>
            </a:gsLst>
            <a:lin ang="189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u="sng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БЕЗВОЗМЕЗДНЫЕ ПОСТУПЛЕНИЯ</a:t>
            </a:r>
            <a:r>
              <a:rPr lang="ru-RU" altLang="ru-RU" sz="12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</a:t>
            </a:r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3513139" y="4076701"/>
            <a:ext cx="2808287" cy="2633663"/>
          </a:xfrm>
          <a:prstGeom prst="ellipse">
            <a:avLst/>
          </a:prstGeom>
          <a:gradFill rotWithShape="0">
            <a:gsLst>
              <a:gs pos="0">
                <a:srgbClr val="FFCCCC"/>
              </a:gs>
              <a:gs pos="100000">
                <a:srgbClr val="FF00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u="sng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НЕНАЛОГОВЫЕ ДОХОДЫ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  <a:buFont typeface="Georgia" panose="02040502050405020303" pitchFamily="18" charset="0"/>
              <a:buChar char="-"/>
            </a:pPr>
            <a:r>
              <a:rPr lang="ru-RU" altLang="ru-RU" sz="10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доходы от использования государственного имущества;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  <a:buFont typeface="Georgia" panose="02040502050405020303" pitchFamily="18" charset="0"/>
              <a:buChar char="-"/>
            </a:pPr>
            <a:r>
              <a:rPr lang="ru-RU" altLang="ru-RU" sz="10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плата за негативное воздействие на окружающую среду;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  <a:buFont typeface="Georgia" panose="02040502050405020303" pitchFamily="18" charset="0"/>
              <a:buChar char="-"/>
            </a:pPr>
            <a:r>
              <a:rPr lang="ru-RU" altLang="ru-RU" sz="100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другие.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3297238" y="2636838"/>
            <a:ext cx="760412" cy="2270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8" name="Line 7"/>
          <p:cNvSpPr>
            <a:spLocks noChangeShapeType="1"/>
          </p:cNvSpPr>
          <p:nvPr/>
        </p:nvSpPr>
        <p:spPr bwMode="auto">
          <a:xfrm flipH="1">
            <a:off x="5815013" y="2636838"/>
            <a:ext cx="868362" cy="2984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 flipV="1">
            <a:off x="4881564" y="3787776"/>
            <a:ext cx="1587" cy="2905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27501"/>
      </p:ext>
    </p:extLst>
  </p:cSld>
  <p:clrMapOvr>
    <a:masterClrMapping/>
  </p:clrMapOvr>
  <p:transition advTm="1843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24160386"/>
              </p:ext>
            </p:extLst>
          </p:nvPr>
        </p:nvGraphicFramePr>
        <p:xfrm>
          <a:off x="1225687" y="772851"/>
          <a:ext cx="7039681" cy="498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7916"/>
                <a:gridCol w="679309"/>
                <a:gridCol w="801684"/>
                <a:gridCol w="801684"/>
                <a:gridCol w="881854"/>
                <a:gridCol w="844164"/>
                <a:gridCol w="759203"/>
                <a:gridCol w="543867"/>
              </a:tblGrid>
              <a:tr h="6754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8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ru-RU" sz="85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76629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324168,6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293260,5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293620,5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5034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10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1687.0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1689.2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1692.1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894.2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916.4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939.4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2917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 имущество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1556.8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1557.8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1556.8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налог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1517.5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1527.5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1517.5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253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от оказания платных услуг (работ) и </a:t>
                      </a:r>
                      <a:r>
                        <a:rPr lang="ru-RU" sz="9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компенсанци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затрат государства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31.1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31.1.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31.1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4575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,</a:t>
                      </a:r>
                      <a:r>
                        <a:rPr lang="ru-RU" sz="9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санкции,возмещение</a:t>
                      </a:r>
                      <a:r>
                        <a:rPr lang="ru-RU" sz="9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ущерба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10.0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1235,8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1235,8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1235,8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65368" y="404666"/>
            <a:ext cx="1248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БЮДЖЕТ МУНИЦИПАЛЬНОГО ОБРАЗОВАНИЯ  «Бунинский сельсовет»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Солнцевского района Курской области (1)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01944" y="6353944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60044948"/>
              </p:ext>
            </p:extLst>
          </p:nvPr>
        </p:nvGraphicFramePr>
        <p:xfrm>
          <a:off x="1596851" y="856461"/>
          <a:ext cx="6624737" cy="13868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871667"/>
                <a:gridCol w="780751"/>
                <a:gridCol w="759641"/>
                <a:gridCol w="793010"/>
                <a:gridCol w="821992"/>
                <a:gridCol w="796889"/>
                <a:gridCol w="800787"/>
              </a:tblGrid>
              <a:tr h="48626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4701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05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200.0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200.0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200.0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5288" y="548684"/>
            <a:ext cx="13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90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БЮДЖЕТ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1000" y="115888"/>
            <a:ext cx="9036050" cy="1027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БЕЗВОЗМЕЗДНЫЕ ПОСТУПЛЕНИЯ ИЗ ОБЛАСТНОГО БЮДЖЕТА НА 2019 -2021 ГОДЫ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5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2019-200.тыс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2020-200 тыс.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2021-200 тыс.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3140968"/>
            <a:ext cx="50405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97032"/>
      </p:ext>
    </p:extLst>
  </p:cSld>
  <p:clrMapOvr>
    <a:masterClrMapping/>
  </p:clrMapOvr>
  <p:transition advTm="8192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hWNTQU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991" y="908720"/>
            <a:ext cx="3033937" cy="2016224"/>
          </a:xfrm>
          <a:prstGeom prst="rect">
            <a:avLst/>
          </a:prstGeom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-447600" y="1412776"/>
          <a:ext cx="511256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1052513"/>
          </a:xfrm>
        </p:spPr>
        <p:txBody>
          <a:bodyPr anchorCtr="1">
            <a:normAutofit fontScale="90000"/>
          </a:bodyPr>
          <a:lstStyle/>
          <a:p>
            <a:pPr defTabSz="936382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ДОХОДОВ </a:t>
            </a:r>
            <a:r>
              <a:rPr 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</a:t>
            </a:r>
            <a:b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«Бунинский </a:t>
            </a:r>
            <a:r>
              <a:rPr lang="ru-RU" sz="2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сельовет</a:t>
            </a: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В 2019 ГОДУ И НА ПЛАНОВЫЙ ПЕРИОД 2020 И 2021 ГОДОВ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-1095672" y="4077072"/>
          <a:ext cx="540060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4016896" y="4005064"/>
          <a:ext cx="56166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4" name="Рисунок 13" descr="Zarplata-gossluzhashhih-v-2017-go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200" y="2708920"/>
            <a:ext cx="2520280" cy="1422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341" y="2291195"/>
            <a:ext cx="2808312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005064"/>
            <a:ext cx="3450383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0512" y="-5715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3152800" y="2132856"/>
            <a:ext cx="361595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816" y="2492896"/>
            <a:ext cx="347543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5128" y="6237312"/>
            <a:ext cx="2821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528" y="5842337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НАЛОГ </a:t>
            </a:r>
          </a:p>
          <a:p>
            <a:pPr defTabSz="1082675"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" y="2852940"/>
            <a:ext cx="324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rgbClr val="165A4A"/>
                </a:solidFill>
              </a:rPr>
              <a:t>НАЛОГ </a:t>
            </a:r>
          </a:p>
          <a:p>
            <a:pPr defTabSz="1082675">
              <a:defRPr/>
            </a:pPr>
            <a:r>
              <a:rPr lang="ru-RU" sz="2000" i="1" dirty="0" smtClean="0">
                <a:solidFill>
                  <a:srgbClr val="165A4A"/>
                </a:solidFill>
              </a:rPr>
              <a:t>НА ИМУЩЕСТВО ФИЗИЧЕСКИХ ЛИЦ</a:t>
            </a:r>
            <a:endParaRPr lang="ru-RU" sz="2000" i="1" dirty="0">
              <a:solidFill>
                <a:srgbClr val="165A4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8784" y="764704"/>
            <a:ext cx="1656184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480" y="1124744"/>
            <a:ext cx="3075074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2880" y="4869160"/>
            <a:ext cx="1920529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64968" y="692696"/>
            <a:ext cx="2034992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bud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113" y="1124744"/>
            <a:ext cx="2736304" cy="1782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472" y="116634"/>
            <a:ext cx="9505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 для граждан?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88904" y="980728"/>
            <a:ext cx="2016224" cy="20162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avatar_blog_question-and-ans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3412418"/>
            <a:ext cx="3456384" cy="344558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296816" y="3429000"/>
            <a:ext cx="3744416" cy="3240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ontactUs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7297" y="692696"/>
            <a:ext cx="2143125" cy="21431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10" idx="4"/>
          </p:cNvCxnSpPr>
          <p:nvPr/>
        </p:nvCxnSpPr>
        <p:spPr>
          <a:xfrm>
            <a:off x="5097016" y="2996952"/>
            <a:ext cx="0" cy="43204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1426453765_sx2_name_faq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480" y="980730"/>
            <a:ext cx="3600400" cy="2036455"/>
          </a:xfrm>
          <a:prstGeom prst="rect">
            <a:avLst/>
          </a:prstGeom>
        </p:spPr>
      </p:pic>
      <p:pic>
        <p:nvPicPr>
          <p:cNvPr id="23" name="Рисунок 22" descr="divorce----questi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177" y="3429000"/>
            <a:ext cx="2450579" cy="3168352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73050" y="1"/>
            <a:ext cx="9251950" cy="1465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СТРУКТУРА РАСХОДОВ МУНИЦИПАЛЬНОГО ОБРАЗОВАНИЯ </a:t>
            </a:r>
            <a:b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«БУНИНСКИЙ  </a:t>
            </a: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СЕЛЬСОВЕТ" СОЛНЦЕВСКОГО РАЙОНА </a:t>
            </a:r>
            <a:b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ПО РАЗДЕЛАМ ФУНКЦИОНАЛЬНОЙ КЛАССИФИКАЦИИ НА 2019 ГОД  </a:t>
            </a:r>
            <a:b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И НА ПЛАНОВЫЙ ПЕРИОД 2020 и 2021 ГОДОВ</a:t>
            </a:r>
            <a:r>
              <a:rPr lang="ru-RU" altLang="ru-RU" sz="1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ru-RU" altLang="ru-RU" sz="1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7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67845"/>
              </p:ext>
            </p:extLst>
          </p:nvPr>
        </p:nvGraphicFramePr>
        <p:xfrm>
          <a:off x="523875" y="1428750"/>
          <a:ext cx="8788400" cy="5237164"/>
        </p:xfrm>
        <a:graphic>
          <a:graphicData uri="http://schemas.openxmlformats.org/drawingml/2006/table">
            <a:tbl>
              <a:tblPr/>
              <a:tblGrid>
                <a:gridCol w="731838"/>
                <a:gridCol w="3013075"/>
                <a:gridCol w="1728787"/>
                <a:gridCol w="1728788"/>
                <a:gridCol w="1585912"/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4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тыс. рублей</a:t>
                      </a:r>
                    </a:p>
                  </a:txBody>
                  <a:tcPr marL="90000" marR="0" marT="54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Раздел</a:t>
                      </a:r>
                    </a:p>
                  </a:txBody>
                  <a:tcPr marL="90000" marR="90000" marT="55620" marB="46800" anchor="ctr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76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0000" marR="90000" marT="5562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76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0000" marR="90000" marT="5562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76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0000" marR="90000" marT="5562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76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0000" marR="90000" marT="5562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76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3415.8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2158.6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21336.6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231.0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153.9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153.9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334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1,.8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07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140.0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109.3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141.6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1433.9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825.1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858.8</a:t>
                      </a: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68350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>
                      <a:noFill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0000" marR="90000" marT="55620" marB="4680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8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7593"/>
      </p:ext>
    </p:extLst>
  </p:cSld>
  <p:clrMapOvr>
    <a:masterClrMapping/>
  </p:clrMapOvr>
  <p:transition spd="med" advTm="2048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352425" y="692151"/>
            <a:ext cx="9170988" cy="5541963"/>
            <a:chOff x="-18" y="436"/>
            <a:chExt cx="5777" cy="3491"/>
          </a:xfrm>
        </p:grpSpPr>
        <p:sp>
          <p:nvSpPr>
            <p:cNvPr id="56369" name="Text Box 3"/>
            <p:cNvSpPr txBox="1">
              <a:spLocks noChangeArrowheads="1"/>
            </p:cNvSpPr>
            <p:nvPr/>
          </p:nvSpPr>
          <p:spPr bwMode="auto">
            <a:xfrm>
              <a:off x="-18" y="436"/>
              <a:ext cx="5777" cy="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60389" y="5516564"/>
            <a:ext cx="50006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05923" y="116632"/>
            <a:ext cx="8462142" cy="1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Муниципальные программы на 2019 – 2021 года по муниципальному               образованию </a:t>
            </a:r>
            <a:r>
              <a:rPr lang="ru-RU" altLang="ru-RU" sz="16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«Бунинский </a:t>
            </a:r>
            <a:r>
              <a:rPr lang="ru-RU" altLang="ru-RU" sz="1600" dirty="0" err="1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сельовет</a:t>
            </a:r>
            <a:r>
              <a:rPr lang="ru-RU" altLang="ru-RU" sz="1600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» </a:t>
            </a:r>
            <a:r>
              <a:rPr lang="ru-RU" altLang="ru-RU" sz="16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Солнцевского района (тыс. руб.)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rgbClr val="0066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33364"/>
              </p:ext>
            </p:extLst>
          </p:nvPr>
        </p:nvGraphicFramePr>
        <p:xfrm>
          <a:off x="352425" y="785814"/>
          <a:ext cx="9104756" cy="1735138"/>
        </p:xfrm>
        <a:graphic>
          <a:graphicData uri="http://schemas.openxmlformats.org/drawingml/2006/table">
            <a:tbl>
              <a:tblPr/>
              <a:tblGrid>
                <a:gridCol w="4881727"/>
                <a:gridCol w="1031515"/>
                <a:gridCol w="1155231"/>
                <a:gridCol w="1153559"/>
                <a:gridCol w="882724"/>
              </a:tblGrid>
              <a:tr h="17351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Georgia" panose="02040502050405020303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Наименование  муниципальных программ</a:t>
                      </a:r>
                    </a:p>
                  </a:txBody>
                  <a:tcPr marL="90000" marR="90000" marT="5436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Georgia" panose="02040502050405020303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ЦСР</a:t>
                      </a:r>
                    </a:p>
                  </a:txBody>
                  <a:tcPr marL="90000" marR="90000" marT="5436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Georgia" panose="02040502050405020303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Итого расходы на 2019год</a:t>
                      </a:r>
                    </a:p>
                  </a:txBody>
                  <a:tcPr marL="90000" marR="90000" marT="54360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Georgia" panose="02040502050405020303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Итого расходы на 2020год</a:t>
                      </a:r>
                    </a:p>
                  </a:txBody>
                  <a:tcPr marL="90000" marR="90000" marT="5436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1828800">
                        <a:spcBef>
                          <a:spcPts val="4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4E3B30"/>
                          </a:solidFill>
                          <a:latin typeface="Franklin Gothic Book" pitchFamily="32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Georgia" panose="02040502050405020303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Georgia" panose="02040502050405020303" pitchFamily="18" charset="0"/>
                          <a:ea typeface="Lucida Sans Unicode" panose="020B0602030504020204" pitchFamily="34" charset="0"/>
                          <a:cs typeface="Times New Roman" panose="02020603050405020304" pitchFamily="18" charset="0"/>
                        </a:rPr>
                        <a:t>Итого расходы на 2021 год</a:t>
                      </a:r>
                    </a:p>
                  </a:txBody>
                  <a:tcPr marL="90000" marR="90000" marT="5436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92970"/>
              </p:ext>
            </p:extLst>
          </p:nvPr>
        </p:nvGraphicFramePr>
        <p:xfrm>
          <a:off x="312739" y="2060849"/>
          <a:ext cx="9210673" cy="5328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56285"/>
                <a:gridCol w="936104"/>
                <a:gridCol w="144016"/>
                <a:gridCol w="1152128"/>
                <a:gridCol w="1152128"/>
                <a:gridCol w="970012"/>
              </a:tblGrid>
              <a:tr h="1184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«Профилактика преступлений и иных правонарушений на территории Бунинского сельсовета на 2018-2020гг.»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b"/>
                </a:tc>
              </a:tr>
              <a:tr h="7894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«Пожарная безопасность и защита населения и территории Бунинского сельсовета от чрезвычайных ситуаций на 2018-2021гг»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</a:tr>
              <a:tr h="98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«Развитие малого и среднего предпринимательства на территории Бунинского сельсовета Солнцевского района Курской области на 2019-2021 годы»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</a:tr>
              <a:tr h="1381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«Энергосбережение и повышение энергетической эффективности муниципального образования «Бунинский сельсовет» Солнцевского района Курской области на период 2010-2015 годы и на перспективу до 2020 года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</a:tr>
              <a:tr h="986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Бунинского сельсовета Солнцевского района Курской области  «Развитие культуры в Бунинском сельсовете Солнцевского района Курской области»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40" marR="474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1433932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825137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858767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40" marR="474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76578"/>
      </p:ext>
    </p:extLst>
  </p:cSld>
  <p:clrMapOvr>
    <a:masterClrMapping/>
  </p:clrMapOvr>
  <p:transition advTm="16384"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5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7473280" cy="2880320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5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5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352" y="3356992"/>
            <a:ext cx="158417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7" y="116632"/>
            <a:ext cx="203177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992" y="0"/>
            <a:ext cx="201622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80" y="260648"/>
            <a:ext cx="1872208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714" y="188640"/>
            <a:ext cx="223224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3320" y="1772816"/>
            <a:ext cx="1734616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13440" y="5661248"/>
            <a:ext cx="576064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0"/>
            <a:ext cx="6537176" cy="1556792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ПОВЫШЕНИИ ФИНАНСОВОЙ ГРАМОТНОСТИ НАСЕЛЕНИЯ КУРСКОЙ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472" y="1484786"/>
            <a:ext cx="950595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реализации Стратегии повышения финансовой грамотности в Российской Федерации на 2017-2023 годы Администрацией Курской области проводится работа по повышению финансовой грамотности  в соответствии с Соглашениями, заключенными с Минфином России и Центробанком России, а также принятой нормативно правовой базой Курской области.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мероприятий охватывает, прежде всего, вопросы финансового просвещения определенных групп населения, требующих приоритетного внимания, а именно: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учащихся образовательных организаций,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детей-сирот и детей, оставшихся без попечения родителей,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граждан пенсионного возраста и лиц с ограниченными возможностями здоровья,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субъектов малого и среднего предпринимательства с привлечением бизнес - сообщества.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качестве механизма управления и координации работы в регионе создан Экспертный совет по реализации мероприятий в области повышения финансовой грамотности населения Курской области. В состав совета вошли представители структурных подразделений Администрации Курской области, высших учебных заведений, страховых компаний и банков, общественных организаций, правоохранительных органов, антимонопольной службы, торгово-промышленной палаты, службы по надзору в сфере защиты прав потребителей, а также Курского Отделения Банка России.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Экспертным советом утвержден Детальный перечень мероприятий в области повышения финансовой грамотности населения Курской области на 2018 год, что позволило структурировать и расширить круг органов исполнительной власти вовлеченных в данный процесс.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целях повышения уровня работы в области финансового просвещения разрабатывается  проект Региональной программы «Повышение уровня финансовой грамотности населения Курской области на 2018 – 2023 годы». Мероприятия ориентированы на такие целевые группы, как граждане пенсионного и предпенсионного возраста, лица с ограниченными возможностями здоровья, дети-сироты и дети, оставшиеся без попечения родителей, субъекты малого и среднего предпринимательства.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Одновременно проводятся мероприятия по созданию Регионального центра финансовой грамотности, начало работы, которого запланировано на 2019 год. </a:t>
            </a:r>
            <a:endParaRPr lang="ru-RU" sz="13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F:\Obmen\Безуглова\fingramot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00" y="0"/>
            <a:ext cx="2952328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64968" y="2025135"/>
            <a:ext cx="52410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 ДОСТИЖЕНИЯ ДАННОЙ ЦЕЛИ БУДУТ НА КОНКУРСНОЙ ОСНОВЕ  ОТОБРАНЫ И РЕАЛИЗОВАНЫ ПРОЕКТЫ, НАПРАВЛЕННЫЕ НА  РЕШЕНИЕ ЗАДАЧ ПО СОХРАНЕНИЮ И РАЗВИТИЮ: </a:t>
            </a:r>
            <a:endParaRPr kumimoji="0" lang="ru-RU" sz="9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объектов коммунальной инфраструктуры;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дорог местного значения, тротуаров, придомовых территорий;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территорий населенных пунктов, площадей, парков, спортивных и детских площадок, мест массового отдыха;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объектов культуры;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0" dirty="0" smtClean="0">
                <a:solidFill>
                  <a:schemeClr val="tx1"/>
                </a:solidFill>
                <a:cs typeface="Times New Roman" pitchFamily="18" charset="0"/>
              </a:rPr>
              <a:t>муниципальных образовательных организаций.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0631" y="0"/>
            <a:ext cx="69847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850"/>
            <a:r>
              <a:rPr lang="ru-RU" sz="3500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РЕАЛИЗАЦИЯ  ПРОЕКТА </a:t>
            </a:r>
            <a:r>
              <a:rPr lang="ru-RU" sz="3500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«НАРОДНЫЙ БЮДЖЕТ»</a:t>
            </a:r>
          </a:p>
          <a:p>
            <a:pPr lvl="0" indent="450850"/>
            <a:r>
              <a:rPr lang="ru-RU" sz="3500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 В КУРСКОЙ  ОБЛАСТИ</a:t>
            </a:r>
            <a:endParaRPr lang="en-US" sz="350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Obmen\Безуглова\народный б\mskobr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573016"/>
            <a:ext cx="1728192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6496" y="1628800"/>
            <a:ext cx="9489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/>
            <a:r>
              <a:rPr lang="ru-RU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В 2016 году в Курской области принято постановление Администрации Курской области от</a:t>
            </a:r>
            <a:r>
              <a:rPr lang="en-US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27.09.2016 №732-па «О вопросах реализации проекта «Народный бюджет» в Курской области».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22768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hangingPunct="0"/>
            <a:r>
              <a:rPr lang="ru-RU" sz="1600" i="1" dirty="0" smtClean="0">
                <a:solidFill>
                  <a:srgbClr val="FF6600"/>
                </a:solidFill>
                <a:ea typeface="Calibri" pitchFamily="34" charset="0"/>
                <a:cs typeface="Times New Roman" pitchFamily="18" charset="0"/>
              </a:rPr>
              <a:t>ЦЕЛЬ РЕАЛИЗАЦИИ ПРОЕКТА </a:t>
            </a:r>
            <a:r>
              <a:rPr lang="ru-RU" sz="16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направлена на  повышение гражданской активности и заинтересованности жителей Курской области в осуществлении местного </a:t>
            </a:r>
            <a:r>
              <a:rPr lang="ru-RU" sz="16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самоуправления</a:t>
            </a:r>
            <a:r>
              <a:rPr lang="ru-RU" sz="16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sz="1600" b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7" name="Picture 3" descr="F:\Obmen\Безуглова\народный б\O7UzDmTyt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6" y="0"/>
            <a:ext cx="223224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2480" y="4539222"/>
            <a:ext cx="9633520" cy="231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Уровень </a:t>
            </a:r>
            <a:r>
              <a:rPr lang="ru-RU" sz="1400" b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60%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35%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за счет средств пожертвований населения - в размере не менее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5%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Внедрение  механизма инициативного </a:t>
            </a:r>
            <a:r>
              <a:rPr lang="ru-RU" sz="1400" b="0" dirty="0" err="1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бюджетирования</a:t>
            </a:r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8" name="Picture 4" descr="F:\Obmen\Безуглова\народный б\47843684 (Copy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720" y="3429000"/>
            <a:ext cx="1948434" cy="112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F:\Obmen\Безуглова\народный б\ilqsEDi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7376" y="188640"/>
            <a:ext cx="128059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06514" y="382588"/>
            <a:ext cx="8218487" cy="1555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КОНТАКТНАЯ ИНФОРМАЦИЯ </a:t>
            </a:r>
            <a:b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ДЛЯ ВЗАИМОДЕЙСТВИЯ </a:t>
            </a:r>
            <a:b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alt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cs typeface="Arial" panose="020B0604020202020204" pitchFamily="34" charset="0"/>
              </a:rPr>
              <a:t>С ГРАЖДАНАМИ: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560512" y="2060849"/>
            <a:ext cx="8784976" cy="40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SzPct val="70000"/>
              <a:buFontTx/>
              <a:buNone/>
            </a:pPr>
            <a:endParaRPr lang="ru-RU" altLang="ru-RU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endParaRPr lang="ru-RU" altLang="ru-RU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306114, с. </a:t>
            </a:r>
            <a:r>
              <a:rPr lang="ru-RU" altLang="ru-RU" sz="2000" dirty="0" err="1">
                <a:latin typeface="Georgia" panose="02040502050405020303" pitchFamily="18" charset="0"/>
                <a:cs typeface="Arial" panose="020B0604020202020204" pitchFamily="34" charset="0"/>
              </a:rPr>
              <a:t>Бунино</a:t>
            </a: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  </a:t>
            </a:r>
            <a:r>
              <a:rPr lang="ru-RU" altLang="ru-RU" sz="2000" dirty="0" err="1">
                <a:latin typeface="Georgia" panose="02040502050405020303" pitchFamily="18" charset="0"/>
                <a:cs typeface="Arial" panose="020B0604020202020204" pitchFamily="34" charset="0"/>
              </a:rPr>
              <a:t>Солнцевский</a:t>
            </a: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 район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Администрация Бунинского сельсовета Солнцевского района Курской области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тел.: (4712) 54 3-25-13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факс: (4712) 54 3-35-13 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Е</a:t>
            </a:r>
            <a:r>
              <a:rPr lang="fr-FR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-mail:</a:t>
            </a:r>
            <a:r>
              <a:rPr lang="en-US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 bunino2011@ mail.ru</a:t>
            </a:r>
          </a:p>
          <a:p>
            <a:pPr>
              <a:lnSpc>
                <a:spcPct val="80000"/>
              </a:lnSpc>
              <a:spcBef>
                <a:spcPts val="500"/>
              </a:spcBef>
              <a:buClrTx/>
              <a:buSzPct val="70000"/>
              <a:buNone/>
            </a:pPr>
            <a:r>
              <a:rPr lang="ru-RU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Адрес официального сайта в сети Интернет: </a:t>
            </a:r>
            <a:r>
              <a:rPr lang="en-US" altLang="ru-RU" sz="2000" dirty="0">
                <a:latin typeface="Georgia" panose="02040502050405020303" pitchFamily="18" charset="0"/>
                <a:cs typeface="Arial" panose="020B0604020202020204" pitchFamily="34" charset="0"/>
              </a:rPr>
              <a:t>http://bunino.rkursk.ru/</a:t>
            </a:r>
          </a:p>
        </p:txBody>
      </p:sp>
    </p:spTree>
    <p:extLst>
      <p:ext uri="{BB962C8B-B14F-4D97-AF65-F5344CB8AC3E}">
        <p14:creationId xmlns:p14="http://schemas.microsoft.com/office/powerpoint/2010/main" val="2539335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ud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29064" y="2924944"/>
            <a:ext cx="1872208" cy="1243341"/>
          </a:xfrm>
          <a:prstGeom prst="rect">
            <a:avLst/>
          </a:prstGeom>
        </p:spPr>
      </p:pic>
      <p:pic>
        <p:nvPicPr>
          <p:cNvPr id="26" name="Рисунок 25" descr="bud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704" y="2780928"/>
            <a:ext cx="2350710" cy="1561116"/>
          </a:xfrm>
          <a:prstGeom prst="rect">
            <a:avLst/>
          </a:prstGeom>
        </p:spPr>
      </p:pic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0"/>
            <a:ext cx="9001000" cy="980728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54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БЮДЖЕТ?</a:t>
            </a:r>
            <a:r>
              <a:rPr lang="ru-RU" sz="5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/>
            </a:r>
            <a:br>
              <a:rPr lang="ru-RU" sz="5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endParaRPr lang="ru-RU" sz="5400" b="1" i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 rot="742601">
            <a:off x="1483874" y="5169788"/>
            <a:ext cx="1539411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pic>
        <p:nvPicPr>
          <p:cNvPr id="143365" name="Picture 5" descr="C:\Users\Bezuglova_I\Desktop\57b5fc18e8d1d2280259a2d4caa1d7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728" y="2852936"/>
            <a:ext cx="4968552" cy="3744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128464" y="836712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3240" y="908720"/>
            <a:ext cx="2664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5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</a:t>
            </a:r>
          </a:p>
          <a:p>
            <a:endParaRPr lang="ru-RU" dirty="0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864768" y="836712"/>
            <a:ext cx="4032448" cy="18722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36382">
              <a:defRPr/>
            </a:pP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  <a:p>
            <a:pPr defTabSz="936382">
              <a:defRPr/>
            </a:pPr>
            <a:r>
              <a:rPr lang="ru-RU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</a:t>
            </a:r>
          </a:p>
        </p:txBody>
      </p:sp>
      <p:sp>
        <p:nvSpPr>
          <p:cNvPr id="17" name="Овал 16"/>
          <p:cNvSpPr/>
          <p:nvPr/>
        </p:nvSpPr>
        <p:spPr>
          <a:xfrm>
            <a:off x="416496" y="4221088"/>
            <a:ext cx="2088232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4593244">
            <a:off x="1058118" y="3441319"/>
            <a:ext cx="741512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1" name="Овал 20"/>
          <p:cNvSpPr/>
          <p:nvPr/>
        </p:nvSpPr>
        <p:spPr>
          <a:xfrm>
            <a:off x="7257256" y="4221088"/>
            <a:ext cx="2088232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20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062367">
            <a:off x="6507052" y="5221414"/>
            <a:ext cx="1539411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 rot="16387707">
            <a:off x="8042894" y="3369311"/>
            <a:ext cx="741512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Овал 27"/>
          <p:cNvSpPr/>
          <p:nvPr/>
        </p:nvSpPr>
        <p:spPr>
          <a:xfrm>
            <a:off x="8841432" y="580526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5"/>
          </p:nvPr>
        </p:nvSpPr>
        <p:spPr>
          <a:xfrm>
            <a:off x="8841432" y="5877272"/>
            <a:ext cx="660400" cy="521208"/>
          </a:xfrm>
        </p:spPr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4488" y="1124744"/>
            <a:ext cx="6840760" cy="547260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32" y="2276872"/>
            <a:ext cx="2288704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188640"/>
            <a:ext cx="2232248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208" y="4437112"/>
            <a:ext cx="1975077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591616" y="0"/>
            <a:ext cx="8265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357188"/>
            <a:ext cx="8915400" cy="1143000"/>
          </a:xfrm>
          <a:solidFill>
            <a:schemeClr val="bg2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Нормативно-правовая база для  составления бюджета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0"/>
            <a:ext cx="8915400" cy="497205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Бюджетный кодекс Российской Федерации от 31.07.1998 №145-ФЗ 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Федеральный закон от  06.10.2003 №131-ФЗ «Об общих принципах организации местного самоуправления в Российской Федерации».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Решение Собрания  депутатов Бунинского сельсовета Солнцевского  района Курской области от 16.11.2017  №</a:t>
            </a:r>
            <a:r>
              <a:rPr lang="ru-RU" sz="1800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14/43 «О бюджетном процессе в  муниципальном </a:t>
            </a:r>
            <a:r>
              <a:rPr lang="ru-RU" sz="1800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образовании «Бунинский сельсовет» Солнцевского  района Курской области».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Основные направления бюджетной политики, основные направления налоговой политики муниципального   образования  «Бунинский сельсовет» Солнцевского Курской области на 2019 год и на плановый период 2020 и 2021 годов, утвержденные Постановлением Администрации Солнцевского  района Курской области от 09.11.2018г № 66.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Муниципальные программы   Бунинского  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сельовета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Солнцевского  района Курской области.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14290"/>
            <a:ext cx="8089900" cy="78581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ОСНОВНЫЕ НАПРАВЛЕНИЯ </a:t>
            </a:r>
            <a:br>
              <a:rPr lang="ru-RU" sz="1400" b="1" dirty="0" smtClean="0"/>
            </a:br>
            <a:r>
              <a:rPr lang="ru-RU" sz="1400" b="1" dirty="0" smtClean="0"/>
              <a:t>бюджетной и налоговой политики  муниципального образования «Бунинский сельсовет» Солнцевского района Курской области </a:t>
            </a:r>
            <a:br>
              <a:rPr lang="ru-RU" sz="1400" b="1" dirty="0" smtClean="0"/>
            </a:br>
            <a:r>
              <a:rPr lang="ru-RU" sz="1400" b="1" dirty="0" smtClean="0"/>
              <a:t>на 2019 год и на плановый период 2020 и 2021 годов </a:t>
            </a:r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95300" y="1000108"/>
            <a:ext cx="3962400" cy="51720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3200" dirty="0" smtClean="0"/>
              <a:t>Основные направления бюджетной и налоговой политики </a:t>
            </a:r>
            <a:r>
              <a:rPr lang="ru-RU" sz="3200" dirty="0" err="1" smtClean="0"/>
              <a:t>муниципальногоо</a:t>
            </a:r>
            <a:r>
              <a:rPr lang="ru-RU" sz="3200" dirty="0" smtClean="0"/>
              <a:t> образования «Бунинский сельсовет» Солнцевского района  Курской области на 2019 год и на плановый период 2020 и 2021 годов подготовлены в соответствии с 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 Основных направлениях налоговой политики Российской Федерации на ближайшие три года, Концепцией долгосрочного социально-экономического развития Российской Федерации на период до 2020 года, Посланием Президента Российской Федерации Федеральному Собранию от 1 марта 2018 года, </a:t>
            </a:r>
            <a:r>
              <a:rPr lang="ru-RU" sz="3200" dirty="0" smtClean="0">
                <a:hlinkClick r:id="rId3"/>
              </a:rPr>
              <a:t>Указом</a:t>
            </a:r>
            <a:r>
              <a:rPr lang="ru-RU" sz="3200" dirty="0" smtClean="0"/>
              <a:t>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распоряжением Администрации Курской области от 14.09.2018г. № 372-ра  «Об утверждении основных направлений бюджетной и налоговой политики Курской области на 2019 год и на плановый период 2020 и 2021 годов».</a:t>
            </a:r>
          </a:p>
          <a:p>
            <a:r>
              <a:rPr lang="ru-RU" sz="3200" b="1" dirty="0" smtClean="0"/>
              <a:t>Основные задачи бюджетной политики муниципального </a:t>
            </a:r>
            <a:r>
              <a:rPr lang="ru-RU" sz="3200" b="1" dirty="0"/>
              <a:t> </a:t>
            </a:r>
            <a:r>
              <a:rPr lang="ru-RU" sz="3200" b="1" dirty="0" smtClean="0"/>
              <a:t>образования «Бунинский сельсовет» Курской области </a:t>
            </a:r>
            <a:endParaRPr lang="ru-RU" sz="3200" dirty="0" smtClean="0"/>
          </a:p>
          <a:p>
            <a:r>
              <a:rPr lang="ru-RU" sz="3200" b="1" dirty="0" smtClean="0"/>
              <a:t>на 2019 год и на плановый период 2020 и 2021 годов 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 algn="just"/>
            <a:r>
              <a:rPr lang="ru-RU" sz="3200" dirty="0" smtClean="0"/>
              <a:t>Целью основных направлений бюджетной политики на 2019 год и на плановый период 2020 и 2021 годов является определение основных подходов к формированию характеристик и прогнозируемых параметров проекта  бюджета муниципального </a:t>
            </a:r>
            <a:r>
              <a:rPr lang="ru-RU" sz="3200" dirty="0"/>
              <a:t> </a:t>
            </a:r>
            <a:r>
              <a:rPr lang="ru-RU" sz="3200" dirty="0" smtClean="0"/>
              <a:t>образования «Бунинский </a:t>
            </a:r>
            <a:r>
              <a:rPr lang="ru-RU" sz="3200" dirty="0" err="1" smtClean="0"/>
              <a:t>сельовет</a:t>
            </a:r>
            <a:r>
              <a:rPr lang="ru-RU" sz="3200" dirty="0" smtClean="0"/>
              <a:t>» Солнцевского района  Курской области на 2019 год и на плановый период 2020 и 2021 годов и дальнейшее повышение эффективности использования бюджетных средств.</a:t>
            </a:r>
          </a:p>
          <a:p>
            <a:pPr algn="just"/>
            <a:r>
              <a:rPr lang="ru-RU" sz="3200" dirty="0" smtClean="0"/>
              <a:t>Основными задачами бюджетной политики муниципального </a:t>
            </a:r>
            <a:r>
              <a:rPr lang="ru-RU" sz="3200" dirty="0"/>
              <a:t> </a:t>
            </a:r>
            <a:r>
              <a:rPr lang="ru-RU" sz="3200" dirty="0" err="1" smtClean="0"/>
              <a:t>образовнаия</a:t>
            </a:r>
            <a:r>
              <a:rPr lang="ru-RU" sz="3200" dirty="0" smtClean="0"/>
              <a:t> «Бунинский сельсовет»  Солнцевского района  Курской области на  2019 год и на плановый период 2020 и 2021 годов будут:</a:t>
            </a:r>
          </a:p>
          <a:p>
            <a:pPr algn="just"/>
            <a:r>
              <a:rPr lang="ru-RU" sz="32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pPr algn="just"/>
            <a:r>
              <a:rPr lang="ru-RU" sz="3200" dirty="0" smtClean="0"/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 </a:t>
            </a:r>
          </a:p>
          <a:p>
            <a:pPr algn="just"/>
            <a:r>
              <a:rPr lang="ru-RU" sz="32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pPr algn="just"/>
            <a:r>
              <a:rPr lang="ru-RU" sz="3200" dirty="0" smtClean="0"/>
              <a:t>совершенствование государственной социальной поддержки граждан на основе применения принципа нуждаемости и </a:t>
            </a:r>
            <a:r>
              <a:rPr lang="ru-RU" sz="3200" dirty="0" err="1" smtClean="0"/>
              <a:t>адресности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smtClean="0"/>
              <a:t>внедрение и совершенствование системы ведения реестров расходных обязательств главных распорядителей средств  бюджета муниципального района  и муниципальных образований;</a:t>
            </a:r>
          </a:p>
          <a:p>
            <a:pPr algn="just"/>
            <a:r>
              <a:rPr lang="ru-RU" sz="3200" dirty="0" smtClean="0"/>
              <a:t>формирование  бюджета на основе муниципальных программ и достижение поставленных целей, для реализации которых имеются необходимые ресурсы;</a:t>
            </a:r>
          </a:p>
          <a:p>
            <a:pPr algn="just"/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26102" y="1000108"/>
            <a:ext cx="3962400" cy="5172092"/>
          </a:xfrm>
        </p:spPr>
        <p:txBody>
          <a:bodyPr>
            <a:normAutofit fontScale="25000" lnSpcReduction="20000"/>
          </a:bodyPr>
          <a:lstStyle/>
          <a:p>
            <a:r>
              <a:rPr lang="ru-RU" sz="100" dirty="0" smtClean="0"/>
              <a:t>исполнение всех решений в пределах утвержденных предельных объемов расходов на реализацию муниципальных программ (в случае, если в рамках муниципальной программы ответственный исполнитель не находит резервов для реализации решения, он должен инициировать корректировку или отмену такого решения);</a:t>
            </a:r>
          </a:p>
          <a:p>
            <a:pPr algn="just"/>
            <a:r>
              <a:rPr lang="ru-RU" sz="3200" dirty="0" smtClean="0"/>
              <a:t>создание единой правовой и методической базы для оказания муниципальных услуг в увязке с целевыми показателями развития </a:t>
            </a:r>
            <a:r>
              <a:rPr lang="ru-RU" sz="3200" dirty="0" err="1" smtClean="0"/>
              <a:t>соотвествующих</a:t>
            </a:r>
            <a:r>
              <a:rPr lang="ru-RU" sz="3200" dirty="0" smtClean="0"/>
              <a:t> отраслей, для оценки качества и доступности услуг, предоставляемых населению, оценки эффективности деятельности организаций, развития конкурентной среды при размещении муниципальных заданий на конкурсной основе, в том числе для обеспечения доступа негосударственных организаций к оказанию муниципальных услуг;</a:t>
            </a:r>
          </a:p>
          <a:p>
            <a:pPr algn="just"/>
            <a:r>
              <a:rPr lang="ru-RU" sz="3200" dirty="0" smtClean="0"/>
              <a:t>эффективное управление муниципальным долгом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области, направленное на сокращение стоимости облуживания муниципального долга путем обеспечения приемлемых и экономически обоснованных объема и структуры  муниципального долга;</a:t>
            </a:r>
          </a:p>
          <a:p>
            <a:pPr algn="just"/>
            <a:r>
              <a:rPr lang="ru-RU" sz="3200" dirty="0" smtClean="0"/>
              <a:t>формирование «Бюджета для граждан» по проекту бюджета  и его исполнению в доступной для широкого круга заинтересованных пользователей форме, разрабатываемого в целях вовлечения граждан в бюджетный процесс муниципального образования «Бунинский сельсовет» Солнцевского района  Курской области;</a:t>
            </a:r>
          </a:p>
          <a:p>
            <a:pPr algn="just"/>
            <a:r>
              <a:rPr lang="ru-RU" sz="3200" dirty="0" smtClean="0"/>
              <a:t>внедрение проектных принципов планирования;</a:t>
            </a:r>
          </a:p>
          <a:p>
            <a:pPr algn="just"/>
            <a:r>
              <a:rPr lang="ru-RU" sz="3200" dirty="0" smtClean="0"/>
              <a:t>недопущение кредиторской задолженности по заработной плате и социальным выплатам;</a:t>
            </a:r>
          </a:p>
          <a:p>
            <a:pPr algn="just"/>
            <a:r>
              <a:rPr lang="ru-RU" sz="3200" dirty="0" smtClean="0"/>
              <a:t>проведение дальнейшей работы по повышению эффективности предоставления из  бюджета муниципального </a:t>
            </a:r>
            <a:r>
              <a:rPr lang="ru-RU" sz="3200" dirty="0"/>
              <a:t> </a:t>
            </a:r>
            <a:r>
              <a:rPr lang="ru-RU" sz="3200" dirty="0" smtClean="0"/>
              <a:t>образования «Бунинский сельсовет» Солнцевского района  Курской области  межбюджетных трансфертов;</a:t>
            </a:r>
          </a:p>
          <a:p>
            <a:pPr algn="just"/>
            <a:r>
              <a:rPr lang="ru-RU" sz="3200" dirty="0" smtClean="0"/>
              <a:t>усиление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pPr algn="just"/>
            <a:r>
              <a:rPr lang="ru-RU" sz="3200" dirty="0" smtClean="0"/>
              <a:t>повышение открытости и прозрачности информации об управлении общественными финансами, расширение практики общественного участия при обсуждении и  принятии бюджетных решений;</a:t>
            </a:r>
          </a:p>
          <a:p>
            <a:pPr algn="just"/>
            <a:r>
              <a:rPr lang="ru-RU" sz="3200" dirty="0" smtClean="0"/>
              <a:t>расширение механизма инициативного </a:t>
            </a:r>
            <a:r>
              <a:rPr lang="ru-RU" sz="3200" dirty="0" err="1" smtClean="0"/>
              <a:t>бюджетирования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9397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ОСНОВНЫЕ НАПРАВЛЕНИЯ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бюджетной и налоговой политики  муниципального образования «Бунинский сельсовет» Солнцевского  района  Курской области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на 2019 год и на плановый период 2020 и 2021 годов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02B3-C55A-4A84-93AE-3F8B8389B2F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800" b="1" dirty="0" smtClean="0"/>
              <a:t>Основные задачи налоговой политики муниципального образования «Бунинский сельсовет» Солнцевского района   Курской области </a:t>
            </a:r>
            <a:endParaRPr lang="ru-RU" sz="800" dirty="0" smtClean="0"/>
          </a:p>
          <a:p>
            <a:pPr algn="ctr"/>
            <a:r>
              <a:rPr lang="ru-RU" sz="800" b="1" dirty="0" smtClean="0"/>
              <a:t>на 2019 год и на плановый период 2020 и 2021 годов</a:t>
            </a:r>
            <a:endParaRPr lang="ru-RU" sz="800" dirty="0" smtClean="0"/>
          </a:p>
          <a:p>
            <a:r>
              <a:rPr lang="ru-RU" sz="800" dirty="0" smtClean="0"/>
              <a:t> </a:t>
            </a:r>
          </a:p>
          <a:p>
            <a:pPr algn="just"/>
            <a:r>
              <a:rPr lang="ru-RU" sz="800" dirty="0" smtClean="0"/>
              <a:t>Основным приоритетом налоговой политики на 2019 год и на налоговый период 2020 и 2021 годов является</a:t>
            </a:r>
            <a:r>
              <a:rPr lang="ru-RU" sz="800" b="1" dirty="0" smtClean="0"/>
              <a:t> </a:t>
            </a:r>
            <a:r>
              <a:rPr lang="ru-RU" sz="800" dirty="0" smtClean="0"/>
              <a:t>обеспечение преемственности целей и задач налоговой политики предыдущего периода, поддержка инвестиций и роста предпринимательской активности на основе стабильной налоговой системы и формирования привлекательных налоговых условий для субъектов хозяйственной деятельности, а также  сохранение социальной стабильности в обществе.</a:t>
            </a:r>
            <a:endParaRPr lang="ru-RU" sz="800" b="1" dirty="0" smtClean="0"/>
          </a:p>
          <a:p>
            <a:pPr algn="just"/>
            <a:r>
              <a:rPr lang="ru-RU" sz="800" dirty="0" smtClean="0"/>
              <a:t>Главным стратегическим ориентиром налоговой политики будет являться развитие и укрепление налогового потенциала муниципального образования «Бунинский </a:t>
            </a:r>
            <a:r>
              <a:rPr lang="ru-RU" sz="800" dirty="0" err="1" smtClean="0"/>
              <a:t>сельовет</a:t>
            </a:r>
            <a:r>
              <a:rPr lang="ru-RU" sz="800" dirty="0" smtClean="0"/>
              <a:t>» Солнцевского района Курской области, стабильность и предсказуемость муниципального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 района. </a:t>
            </a:r>
          </a:p>
          <a:p>
            <a:pPr algn="just"/>
            <a:r>
              <a:rPr lang="ru-RU" sz="800" dirty="0" smtClean="0"/>
              <a:t> </a:t>
            </a:r>
          </a:p>
          <a:p>
            <a:pPr algn="just"/>
            <a:r>
              <a:rPr lang="ru-RU" sz="800" dirty="0" smtClean="0"/>
              <a:t>Основными направлениями налоговой политики будут:</a:t>
            </a:r>
          </a:p>
          <a:p>
            <a:pPr algn="just"/>
            <a:r>
              <a:rPr lang="ru-RU" sz="800" dirty="0" smtClean="0"/>
              <a:t>мобилизация резервов доходной базы консолидированного бюджета района, содействие инвестиционным процессам в экономике, применение мер налогового стимулирования структурных преобразований, направленных на поддержку инвестиционной активности в реализации высокоэффективных инвестиционных и инновационных проектов, дальнейшее применение мер налогового стимулирования инвестиций в целях обеспечения привлекательности экономики района для инвесторов, а также на обеспечение роста доходов консолидированного бюджета района за счет повышения эффективности администрирования действующих налоговых платежей и сборов; </a:t>
            </a:r>
          </a:p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800" dirty="0" smtClean="0"/>
              <a:t>совершенствование региональной практики перехода на новые принципы налогообложения от кадастровой стоимости по всему спектру имущественных налогов;</a:t>
            </a:r>
          </a:p>
          <a:p>
            <a:pPr algn="just"/>
            <a:r>
              <a:rPr lang="ru-RU" sz="8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 условии обеспечения преемственности налоговой политики в части социальной и инвестиционной направленности; </a:t>
            </a:r>
          </a:p>
          <a:p>
            <a:pPr algn="just"/>
            <a:r>
              <a:rPr lang="ru-RU" sz="800" dirty="0" smtClean="0"/>
              <a:t>проведение мероприятий по повышению эффективности управления  муниципальной собственностью  муниципального образования «</a:t>
            </a:r>
            <a:r>
              <a:rPr lang="ru-RU" sz="800" smtClean="0"/>
              <a:t>Бунинский сельсовет</a:t>
            </a:r>
            <a:r>
              <a:rPr lang="ru-RU" sz="800" dirty="0" smtClean="0"/>
              <a:t>» Солнцевского района  Курской области;</a:t>
            </a:r>
          </a:p>
          <a:p>
            <a:pPr algn="just"/>
            <a:r>
              <a:rPr lang="ru-RU" sz="800" dirty="0" smtClean="0"/>
              <a:t>совершенствование правовой основы для проведения оценки эффективности применения муниципальных налоговых льгот в целях их ежегодного мониторинга и актуализации, ежегодная оценка эффективности предоставляемых (планируемых к предоставлению)  местных налоговых льгот, установление налоговых льгот на ограниченный период в зависимости от целевой направленности льготы, проведение анализа эффективности льготы для принятия решения о её возможном продлении, оценка общей величины и динамики налоговых расходов консолидированного бюджета района, установление моратория на новые льготы по налогам, зачисляемым в   местный бюджет;</a:t>
            </a:r>
          </a:p>
          <a:p>
            <a:pPr algn="just"/>
            <a:r>
              <a:rPr lang="ru-RU" sz="800" dirty="0" smtClean="0"/>
              <a:t>дальнейшее повышение эффективности налогового администрирования и взаимодействия  органов местного самоуправления с органами исполнительной власти области,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 противодействию уклонению от уплаты налогов и других обязательных платежей в бюджет, 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 местного бюджета.</a:t>
            </a:r>
          </a:p>
          <a:p>
            <a:pPr algn="just"/>
            <a:r>
              <a:rPr lang="ru-RU" sz="800" dirty="0" smtClean="0"/>
              <a:t> </a:t>
            </a:r>
          </a:p>
          <a:p>
            <a:endParaRPr lang="ru-RU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38200" y="857251"/>
            <a:ext cx="82296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Бюджетная политика муниципального образования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«Бунинский 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сельсовет» Солнцевского  района Курской области на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2019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2020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2021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годов должна быть главным образом направлена на обеспечение социальной и экономической  стабильности района,   долгосрочной   сбалансированности и устойчивости бюджетной системы.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 Основными приоритетными направлениями бюджетной политики муниципального образования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«Бунинский 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сельсовет» Солнцевского  района Курской области на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2019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2020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2021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годов  являются улучшение качества жизни людей, адресное решение  социальных проблем, повышение качества  муниципальных услуг, создание условий для модернизации экономики и повышения ее конкурентоспособности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Основные  задачи бюджетной политики муниципального образования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«Бунинский сельсовет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» Солнцевского  района Курской области на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2019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год и на плановый период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2020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2021годов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будут: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обеспечение долгосрочной  сбалансированности и устойчивости бюджетной системы  как базового принципа ответственной бюджетной политики при безусловном исполнении всех обязательств и задач, поставленных в указах Президента Российской Федерации от 7 мая 2012 года;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повышение эффективности бюджетных расходов в целом, в том числе за счет оптимизации  муниципальных закупок, бюджетной сети 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формирование   бюджета муниципального образования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«Бунинский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сельсовет» Солнцевского района на основе муниципальных программ и достижение поставленных целей, для реализации которых имеются необходимые ресурсы;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исполнение  всех решений в пределах утвержденных предельных объемов расходов на реализацию  муниципальных программ ( в случае если в рамках муниципальной   программы ответственный исполнитель не находит резервов для реализации решения, от должен инициировать  корректировку или отмену такого решения);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определение  механизмов взаимодействия федеральных органов власти и  органов  муниципальной власти  </a:t>
            </a:r>
            <a:r>
              <a:rPr lang="ru-RU" altLang="ru-RU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Бунинкого  </a:t>
            </a: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сельсовета Солнцевского района  в соответствующих сферах,  в рамках  реализации  муниципальных программ;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создание единой правовой и  методической базы для оказания  муниципальных услуг в увязке с целевыми  показателями  развития соответствующих отраслей, для оценки качества и доступности услуг, предоставляемых населению, оценки эффективности деятельности организаций, развития конкурентной среды при  размещении  муниципальных заданий  на конкурсной  основе, в том числе с привлечением негосударственных  организаций;</a:t>
            </a:r>
          </a:p>
          <a:p>
            <a:pPr>
              <a:lnSpc>
                <a:spcPct val="70000"/>
              </a:lnSpc>
              <a:spcBef>
                <a:spcPts val="30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200" dirty="0">
                <a:latin typeface="Georgia" panose="02040502050405020303" pitchFamily="18" charset="0"/>
                <a:cs typeface="Arial" panose="020B0604020202020204" pitchFamily="34" charset="0"/>
              </a:rPr>
              <a:t>формирование  « Бюджета для граждан» в доступной для широкого круга заинтересованных пользователей форме, разрабатываемого  в целях ознакомления  граждан с основными  целями, задачами и приоритетными направлениями </a:t>
            </a:r>
          </a:p>
        </p:txBody>
      </p:sp>
    </p:spTree>
    <p:extLst>
      <p:ext uri="{BB962C8B-B14F-4D97-AF65-F5344CB8AC3E}">
        <p14:creationId xmlns:p14="http://schemas.microsoft.com/office/powerpoint/2010/main" val="17151881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38200" y="428625"/>
            <a:ext cx="82296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4E3B30"/>
                </a:solidFill>
                <a:latin typeface="Franklin Gothic Book" pitchFamily="32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бюджетной политики, обоснованиями  бюджетных расходов, планируемыми и достигнутыми результатами  использования бюджетных ассигнований;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недопущение кредиторской задолженности по заработной плате и  социальным выплатам.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2.Основные  задачи налоговой политики муниципального образования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«Бунинский 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сельсовет» Солнцевского  района Курской области на 2019 год и на плановый период 2020 и 2021 годов 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Налоговая политика на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2019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год и на  налоговый период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2020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и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2021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годов будет направлена на обеспечение роста доходов бюджета муниципального образования   за счет  улучшения администрирования действующих налогов, поддержку инвестиционной и  предпринимательской  активности.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Основными  направлениями налоговой политики будут: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реализация предложений, направленных на  выравнивание условий налогообложения граждан, организаций района независимо от их  организационно-правовых форм, проведение работы по   внесению  изменений в налогообложение  недвижимого  имущества, специальных  налоговых режимов, недопущение роста налоговой нагрузки;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ежегодная оценка  эффективности предоставляемых ( планируемых  к предоставлению)   местных  налоговых льгот, оценка общей  величины и динамики налоговых расходов  бюджета муниципального образования  развития инвестиционной  и предпринимательской деятельности  с использованием права, предоставленного федеральным законодательством по применению института  изменения сроков уплаты налогов в   местный бюджет;</a:t>
            </a:r>
          </a:p>
          <a:p>
            <a:pPr>
              <a:lnSpc>
                <a:spcPct val="80000"/>
              </a:lnSpc>
              <a:spcBef>
                <a:spcPts val="350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повышения качества налогового  администрирования и  эффективности  взаимодействия   органов местного  самоуправления  с федеральными  органами  государственной власти, реализация мер по противодействию уклонению  от уплаты налогов и других платежей.</a:t>
            </a:r>
          </a:p>
        </p:txBody>
      </p:sp>
    </p:spTree>
    <p:extLst>
      <p:ext uri="{BB962C8B-B14F-4D97-AF65-F5344CB8AC3E}">
        <p14:creationId xmlns:p14="http://schemas.microsoft.com/office/powerpoint/2010/main" val="330126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3019</Words>
  <Application>Microsoft Office PowerPoint</Application>
  <PresentationFormat>Лист A4 (210x297 мм)</PresentationFormat>
  <Paragraphs>523</Paragraphs>
  <Slides>25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Andale Sans UI</vt:lpstr>
      <vt:lpstr>Arial</vt:lpstr>
      <vt:lpstr>Calibri</vt:lpstr>
      <vt:lpstr>Century Schoolbook</vt:lpstr>
      <vt:lpstr>Franklin Gothic Book</vt:lpstr>
      <vt:lpstr>Georgia</vt:lpstr>
      <vt:lpstr>Lucida Sans Unicode</vt:lpstr>
      <vt:lpstr>StarSymbol</vt:lpstr>
      <vt:lpstr>Tahoma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ЧТО ТАКОЕ БЮДЖЕТ? </vt:lpstr>
      <vt:lpstr>Презентация PowerPoint</vt:lpstr>
      <vt:lpstr>Нормативно-правовая база для  составления бюджета</vt:lpstr>
      <vt:lpstr>ОСНОВНЫЕ НАПРАВЛЕНИЯ  бюджетной и налоговой политики  муниципального образования «Бунинский сельсовет» Солнцевского района Курской области  на 2019 год и на плановый период 2020 и 2021 годов </vt:lpstr>
      <vt:lpstr>ОСНОВНЫЕ НАПРАВЛЕНИЯ  бюджетной и налоговой политики  муниципального образования «Бунинский сельсовет» Солнцевского  района  Курской области  на 2019 год и на плановый период 2020 и 2021 годов</vt:lpstr>
      <vt:lpstr>Презентация PowerPoint</vt:lpstr>
      <vt:lpstr>Презентация PowerPoint</vt:lpstr>
      <vt:lpstr>Бюджет составляется и утверждается сроком на  три года- очередной финансовый и  плановый период</vt:lpstr>
      <vt:lpstr>Основные показатели социально-экономического развития  Солнцевского района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ДОХОДОВ  МУНИЦИПАЛЬНОГО ОБРАЗОВАНИЯ  «Бунинский сельовет» В 2019 ГОДУ И НА ПЛАНОВЫЙ ПЕРИОД 2020 И 2021 ГОДОВ</vt:lpstr>
      <vt:lpstr>ФИЗИЧЕСКИЕ ЛИЦА – НАЛОГОПЛАТЕЛЬЩИКИ</vt:lpstr>
      <vt:lpstr>Презентация PowerPoint</vt:lpstr>
      <vt:lpstr>Презентация PowerPoint</vt:lpstr>
      <vt:lpstr>ДОПОЛНИТЕЛЬНАЯ  ИНФОРМАЦИЯ</vt:lpstr>
      <vt:lpstr>ИНФОРМАЦИЯ  О ПОВЫШЕНИИ ФИНАНСОВОЙ ГРАМОТНОСТИ НАСЕЛЕНИЯ КУРСКОЙ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815</cp:revision>
  <dcterms:created xsi:type="dcterms:W3CDTF">2011-05-19T11:34:59Z</dcterms:created>
  <dcterms:modified xsi:type="dcterms:W3CDTF">2019-02-28T13:05:27Z</dcterms:modified>
</cp:coreProperties>
</file>